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5"/>
  </p:notesMasterIdLst>
  <p:sldIdLst>
    <p:sldId id="266" r:id="rId2"/>
    <p:sldId id="284" r:id="rId3"/>
    <p:sldId id="285" r:id="rId4"/>
    <p:sldId id="286" r:id="rId5"/>
    <p:sldId id="287" r:id="rId6"/>
    <p:sldId id="288" r:id="rId7"/>
    <p:sldId id="289" r:id="rId8"/>
    <p:sldId id="290" r:id="rId9"/>
    <p:sldId id="291" r:id="rId10"/>
    <p:sldId id="292" r:id="rId11"/>
    <p:sldId id="293" r:id="rId12"/>
    <p:sldId id="294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7/1/2023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Ways to Ingest Data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858000" y="5029200"/>
            <a:ext cx="50448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Adapted from </a:t>
            </a:r>
          </a:p>
          <a:p>
            <a:r>
              <a:rPr lang="en-US" dirty="0" smtClean="0"/>
              <a:t>Fundamentals of Data Engineering </a:t>
            </a:r>
          </a:p>
          <a:p>
            <a:r>
              <a:rPr lang="en-US" dirty="0" smtClean="0"/>
              <a:t>By Joe Reis and Matt Housley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Shell, </a:t>
            </a:r>
            <a:r>
              <a:rPr lang="en-IN" dirty="0" smtClean="0"/>
              <a:t>SSH, SFTP </a:t>
            </a:r>
            <a:r>
              <a:rPr lang="en-IN" dirty="0"/>
              <a:t>and SCP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6" y="1600201"/>
            <a:ext cx="11557953" cy="5105399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Shell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is an interface by which you may execute commands to ingest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be used to script workflows for virtually any software tool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Shell </a:t>
            </a:r>
            <a:r>
              <a:rPr lang="en-US" dirty="0"/>
              <a:t>script might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read data from a database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reserialize it into a different file format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upload it to object storage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and trigger an ingestion process in a target database</a:t>
            </a:r>
          </a:p>
          <a:p>
            <a:endParaRPr lang="en-US" dirty="0"/>
          </a:p>
          <a:p>
            <a:r>
              <a:rPr lang="en-US" dirty="0"/>
              <a:t>SSH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not an ingestion strategy but a protocol used with other ingestion strategies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be used for file transfer with SCP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SSH tunnels are used to allow secure, isolated connections to databases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To connect to the database, a remote machine first opens an SSH tunnel connection to the bastion host and then connects from the host machine </a:t>
            </a:r>
            <a:r>
              <a:rPr lang="en-US" dirty="0" smtClean="0"/>
              <a:t>to the </a:t>
            </a:r>
            <a:r>
              <a:rPr lang="en-US" dirty="0"/>
              <a:t>database</a:t>
            </a:r>
          </a:p>
          <a:p>
            <a:endParaRPr lang="en-US" dirty="0"/>
          </a:p>
          <a:p>
            <a:r>
              <a:rPr lang="en-US" dirty="0"/>
              <a:t>SFTP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Accessing and sending data both from secure FTP (SFTP) and secure copy (SCP) are familiar techniques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SFTP is still a practical reality for many businesses - work with partner businesses that consume or provide data using SFTP </a:t>
            </a:r>
          </a:p>
          <a:p>
            <a:endParaRPr lang="en-US" dirty="0"/>
          </a:p>
          <a:p>
            <a:r>
              <a:rPr lang="en-US" dirty="0"/>
              <a:t>SCP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To avoid data leaks, security analysis is critical in these situations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SCP is a file-exchange protocol that runs over an SSH connection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SCP can be a secure file-transfer option if it is configured correctly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190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Webhooks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1196956" cy="50291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Are often referred to as reverse APIs!</a:t>
            </a:r>
          </a:p>
          <a:p>
            <a:endParaRPr lang="en-US" dirty="0"/>
          </a:p>
          <a:p>
            <a:r>
              <a:rPr lang="en-US" dirty="0"/>
              <a:t>For a typical REST data API, the data provider gives engineers API specifications that they use to write their data ingestion code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code makes requests and receives data in responses</a:t>
            </a:r>
          </a:p>
          <a:p>
            <a:r>
              <a:rPr lang="en-US" dirty="0"/>
              <a:t>With a </a:t>
            </a:r>
            <a:r>
              <a:rPr lang="en-US" dirty="0" err="1"/>
              <a:t>webhook</a:t>
            </a:r>
            <a:r>
              <a:rPr lang="en-US" dirty="0"/>
              <a:t>, the data provider defines an API request specification, but the data provider makes API calls rather than receiving them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consumer’s responsibility to provide an API endpoint for the provider to call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consumer is responsible for ingesting each request and handling data aggregation, storage, and processing</a:t>
            </a:r>
          </a:p>
          <a:p>
            <a:endParaRPr lang="en-US" dirty="0"/>
          </a:p>
          <a:p>
            <a:r>
              <a:rPr lang="en-US" dirty="0"/>
              <a:t>Using appropriate off-the-shelf tools, data engineers can build more robust </a:t>
            </a:r>
            <a:r>
              <a:rPr lang="en-US" dirty="0" err="1"/>
              <a:t>webhook</a:t>
            </a:r>
            <a:r>
              <a:rPr lang="en-US" dirty="0"/>
              <a:t> architectures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with lower maintenance and infrastructure costs</a:t>
            </a:r>
          </a:p>
          <a:p>
            <a:endParaRPr lang="en-US" dirty="0"/>
          </a:p>
          <a:p>
            <a:r>
              <a:rPr lang="en-US" dirty="0"/>
              <a:t>For example, a </a:t>
            </a:r>
            <a:r>
              <a:rPr lang="en-US" dirty="0" err="1"/>
              <a:t>webhook</a:t>
            </a:r>
            <a:r>
              <a:rPr lang="en-US" dirty="0"/>
              <a:t> pattern in AWS might use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</a:t>
            </a:r>
            <a:r>
              <a:rPr lang="en-US" dirty="0" err="1"/>
              <a:t>serverless</a:t>
            </a:r>
            <a:r>
              <a:rPr lang="en-US" dirty="0"/>
              <a:t> function framework (Lambda) to receive incoming events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managed event-streaming platform to store and buffer messages (Kinesis)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stream-processing framework to handle real-time analytics (Flink)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 object store for long-term storage (S3)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7600" y="5181600"/>
            <a:ext cx="4323021" cy="129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785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Other ways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5029199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Web Interface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must manually access a web interface, generate a report, and download a file to a local machine</a:t>
            </a:r>
          </a:p>
          <a:p>
            <a:endParaRPr lang="en-US" dirty="0"/>
          </a:p>
          <a:p>
            <a:r>
              <a:rPr lang="en-US" dirty="0"/>
              <a:t>Web Scraping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automatically extracts data from web pages, often by combing the web page’s various HTML elements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also a murky area where ethical and legal lines are blurry</a:t>
            </a:r>
          </a:p>
          <a:p>
            <a:endParaRPr lang="en-US" dirty="0"/>
          </a:p>
          <a:p>
            <a:r>
              <a:rPr lang="en-US" dirty="0"/>
              <a:t>Transfer Appliances for Data Migration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For massive quantities of data (100 TB or more), transferring data directly over the internet may be a slow and costly process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fastest, most efficient way to move data is not over the wire but by truck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Cloud vendors offer the ability to send data via a physical “box of hard drives.”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Simply order a storage device, called a transfer appliance, load your data from your servers, and then send it back to the cloud vendor, which will upload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are one-time data ingestion events and are not suggested for ongoing workloads</a:t>
            </a:r>
          </a:p>
          <a:p>
            <a:endParaRPr lang="en-US" dirty="0"/>
          </a:p>
          <a:p>
            <a:r>
              <a:rPr lang="en-US" dirty="0"/>
              <a:t>Data Sharing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is growing as a popular option for consuming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providers will offer datasets to third-party subscribers, either for free or at a cost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datasets are often shared in a read-only fashion, meaning can integrate these datasets with own data (and other third-party datasets),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but you do not own the shared dataset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If the data provider decides to remove your access to a dataset, no longer have access to it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Many cloud platforms offer data sharing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58451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Direct Database Connection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Data can be pulled from databases for ingestion by querying and reading over a network connection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most commonly, this connection is made using ODBC or JDBC</a:t>
            </a:r>
          </a:p>
          <a:p>
            <a:endParaRPr lang="en-US" dirty="0"/>
          </a:p>
          <a:p>
            <a:r>
              <a:rPr lang="en-US" dirty="0"/>
              <a:t>ODBC uses a driver hosted by a client accessing the database to translate commands issued to the standard ODBC API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into </a:t>
            </a:r>
            <a:r>
              <a:rPr lang="en-US" dirty="0"/>
              <a:t>commands issued to the database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Database returns query results over the wire, where the driver receives them and translates them back into a standard form to be read by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the </a:t>
            </a:r>
            <a:r>
              <a:rPr lang="en-US" dirty="0"/>
              <a:t>client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For ingestion, the application utilizing the ODBC driver is an ingestion tool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ingestion tool may pull data through many small queries or a single large query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JDBC - conceptually remarkably similar to ODBC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Java driver connects to a remote database and serves as a translation layer between the standard JDBC API and the native network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interface </a:t>
            </a:r>
            <a:r>
              <a:rPr lang="en-US" dirty="0"/>
              <a:t>of the target database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Java Virtual Machine (JVM) is standard, portable across hardware architectures and operating systems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provides the performance of compiled code through a just-in-time (JIT) compiler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JDBC provides extraordinary database driver portability</a:t>
            </a:r>
          </a:p>
          <a:p>
            <a:endParaRPr lang="en-US" dirty="0"/>
          </a:p>
          <a:p>
            <a:r>
              <a:rPr lang="en-US" dirty="0"/>
              <a:t>ODBC drivers are shipped as OS and architecture native </a:t>
            </a:r>
            <a:r>
              <a:rPr lang="en-US" dirty="0" smtClean="0"/>
              <a:t>binaries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database </a:t>
            </a:r>
            <a:r>
              <a:rPr lang="en-US" dirty="0"/>
              <a:t>vendors must maintain versions for each architecture/OS version that they wish to support</a:t>
            </a:r>
          </a:p>
          <a:p>
            <a:r>
              <a:rPr lang="en-US" dirty="0"/>
              <a:t>Vendors can ship a single JDBC driver that is compatible with any JVM language (e.g., Java, Scala, </a:t>
            </a:r>
            <a:r>
              <a:rPr lang="en-US" dirty="0" err="1"/>
              <a:t>Clojure</a:t>
            </a:r>
            <a:r>
              <a:rPr lang="en-US" dirty="0"/>
              <a:t>, or Kotlin) and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JVM </a:t>
            </a:r>
            <a:r>
              <a:rPr lang="en-US" dirty="0"/>
              <a:t>data framework (i.e., Spark.)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ODBC/ JDBC drivers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Change data capture (CDC)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Process of ingesting changes from a source database system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source PostgreSQL system that supports an application and periodically or continuously ingests table changes for analytics</a:t>
            </a:r>
          </a:p>
          <a:p>
            <a:endParaRPr lang="en-US" dirty="0"/>
          </a:p>
          <a:p>
            <a:r>
              <a:rPr lang="en-US" dirty="0"/>
              <a:t>Batch-oriented CDC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If the database table in question has an </a:t>
            </a:r>
            <a:r>
              <a:rPr lang="en-US" dirty="0" err="1"/>
              <a:t>updated_at</a:t>
            </a:r>
            <a:r>
              <a:rPr lang="en-US" dirty="0"/>
              <a:t> field containing the last time a record was written or updated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query the table to find all updated rows since a specified time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allows to pull changes and differentially update a target table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key limitation: don’t necessarily obtain all changes that were applied to these rows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can be mitigated by utilizing an insert-only schema, where each account transaction is recorded as a new record in the table (see “Insert-Only”)</a:t>
            </a:r>
          </a:p>
          <a:p>
            <a:endParaRPr lang="en-US" dirty="0"/>
          </a:p>
          <a:p>
            <a:r>
              <a:rPr lang="en-US" dirty="0"/>
              <a:t>Continuous CDC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captures all table history and can support near real-time data ingestion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either for real-time database replication or to feed real-time streaming analytics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treats each write to the database as an event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Batch vs Continuous CDC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Change data capture (CDC</a:t>
            </a:r>
            <a:r>
              <a:rPr lang="en-IN" dirty="0" smtClean="0"/>
              <a:t>) 2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Log-based CDC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One of the most common approaches with a transactional database such as PostgreSQL 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Database binary log records every change to the database sequentially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CDC tool can read this log and send the events to a target, such as the Apache Kafka </a:t>
            </a:r>
            <a:r>
              <a:rPr lang="en-US" dirty="0" err="1"/>
              <a:t>Debezium</a:t>
            </a:r>
            <a:r>
              <a:rPr lang="en-US" dirty="0"/>
              <a:t> streaming platform</a:t>
            </a:r>
          </a:p>
          <a:p>
            <a:endParaRPr lang="en-US" dirty="0"/>
          </a:p>
          <a:p>
            <a:r>
              <a:rPr lang="en-US" dirty="0"/>
              <a:t>Managed CDC paradigm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Some databases support a simplified, managed CDC paradigm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Many cloud-hosted databases can be configured to directly trigger a </a:t>
            </a:r>
            <a:r>
              <a:rPr lang="en-US" dirty="0" err="1"/>
              <a:t>serverless</a:t>
            </a:r>
            <a:r>
              <a:rPr lang="en-US" dirty="0"/>
              <a:t> function or write to an event stream every time a change happens in the database</a:t>
            </a:r>
          </a:p>
          <a:p>
            <a:endParaRPr lang="en-US" dirty="0"/>
          </a:p>
          <a:p>
            <a:r>
              <a:rPr lang="en-US" dirty="0"/>
              <a:t>CDC considerations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CDC consumes various database resources, such as memory, disk bandwidth, storage, CPU time, and network bandwidth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For batch CDC, running any large batch query against a transactional production system can cause excessive load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Either run such queries only at off-hours or use a read replica to avoid burdening the primary database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Ways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978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APIs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APIs are a data source that continues to grow in importance and popularity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typical organization may have hundreds of external data sources such as SaaS platforms or partner companies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hard reality is that no proper standard exists for data exchange over APIs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need to spend a significant amount of time </a:t>
            </a:r>
            <a:endParaRPr lang="en-US" dirty="0" smtClean="0"/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reading documentation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communicating </a:t>
            </a:r>
            <a:r>
              <a:rPr lang="en-US" dirty="0"/>
              <a:t>with external data </a:t>
            </a:r>
            <a:r>
              <a:rPr lang="en-US" dirty="0" smtClean="0"/>
              <a:t>owners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writing </a:t>
            </a:r>
            <a:r>
              <a:rPr lang="en-US" dirty="0"/>
              <a:t>and maintaining API connection code</a:t>
            </a:r>
          </a:p>
          <a:p>
            <a:endParaRPr lang="en-US" dirty="0"/>
          </a:p>
          <a:p>
            <a:r>
              <a:rPr lang="en-US" dirty="0"/>
              <a:t>Three trends: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Many vendors provide API client libraries for various programming languages that remove much of the complexity of API access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Numerous data connector platforms are available now as SaaS, open source, or managed open source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provide turnkey data connectivity to many data </a:t>
            </a:r>
            <a:r>
              <a:rPr lang="en-US" dirty="0" smtClean="0"/>
              <a:t>sources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offer </a:t>
            </a:r>
            <a:r>
              <a:rPr lang="en-US" dirty="0"/>
              <a:t>frameworks for writing custom connectors for unsupported data sources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Emergence of data sharing - the ability to exchange data through a standard platform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such as </a:t>
            </a:r>
            <a:r>
              <a:rPr lang="en-US" dirty="0" err="1"/>
              <a:t>BigQuery</a:t>
            </a:r>
            <a:r>
              <a:rPr lang="en-US" dirty="0"/>
              <a:t>, Snowflake, Redshift, or S3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Once data lands on one of these platforms, it is straightforward to store it, process it, or move it somewhere else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Trends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7433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APIs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/>
          </a:bodyPr>
          <a:lstStyle/>
          <a:p>
            <a:r>
              <a:rPr lang="en-US" dirty="0"/>
              <a:t>Data sharing has had a large and rapid impact in the data engineering </a:t>
            </a:r>
            <a:r>
              <a:rPr lang="en-US" dirty="0" smtClean="0"/>
              <a:t>space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A </a:t>
            </a:r>
            <a:r>
              <a:rPr lang="en-US" dirty="0"/>
              <a:t>managed service might look like an expensive option, consider the value of time and the opportunity cost of building API connectors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support building custom API connectors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provide </a:t>
            </a:r>
            <a:r>
              <a:rPr lang="en-US" dirty="0"/>
              <a:t>API technical specifications in a standard format or writing connector code that runs in a </a:t>
            </a:r>
            <a:r>
              <a:rPr lang="en-US" dirty="0" err="1"/>
              <a:t>serverless</a:t>
            </a:r>
            <a:r>
              <a:rPr lang="en-US" dirty="0"/>
              <a:t> function framework </a:t>
            </a:r>
          </a:p>
          <a:p>
            <a:endParaRPr lang="en-US" dirty="0" smtClean="0"/>
          </a:p>
          <a:p>
            <a:r>
              <a:rPr lang="en-US" dirty="0" smtClean="0"/>
              <a:t>Reserve </a:t>
            </a:r>
            <a:r>
              <a:rPr lang="en-US" dirty="0"/>
              <a:t>custom connection work for APIs that aren’t well supported by existing frameworks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will find that there are still plenty of these to work 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Two main aspects: software development and ops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Follow software development best practices - version control, continuous delivery, and automated testing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consider an orchestration framework, which can dramatically streamline the operational burden of data ingestion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Considerations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6119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Message Queues and Event-Streaming Platforms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Message queues and event-streaming platforms are widespread ways to ingest real-time data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from web and mobile applications, IoT sensors, and smart devices</a:t>
            </a:r>
          </a:p>
          <a:p>
            <a:endParaRPr lang="en-US" dirty="0"/>
          </a:p>
          <a:p>
            <a:r>
              <a:rPr lang="en-US" dirty="0"/>
              <a:t>Popular real-time data ingestion includes message queues or event-streaming platforms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Though these are both source systems, they also act as ways to ingest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 both cases, consume events from the publisher subscribed to</a:t>
            </a:r>
          </a:p>
          <a:p>
            <a:endParaRPr lang="en-US" dirty="0"/>
          </a:p>
          <a:p>
            <a:r>
              <a:rPr lang="en-US" dirty="0"/>
              <a:t>A message is handled at the individual event level and is meant to be transient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Once a message is consumed, it is acknowledged and removed from the queue</a:t>
            </a:r>
          </a:p>
          <a:p>
            <a:r>
              <a:rPr lang="en-US" dirty="0"/>
              <a:t>A stream ingests events into an ordered log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log persists for as long as you wish, allowing events to be queried over various ranges, aggregated, and combined with </a:t>
            </a:r>
            <a:r>
              <a:rPr lang="en-US" dirty="0" smtClean="0"/>
              <a:t>other streams </a:t>
            </a:r>
            <a:r>
              <a:rPr lang="en-US" dirty="0"/>
              <a:t>to create new transformations published to downstream consumers </a:t>
            </a:r>
          </a:p>
          <a:p>
            <a:endParaRPr lang="en-US" dirty="0"/>
          </a:p>
          <a:p>
            <a:r>
              <a:rPr lang="en-US" dirty="0"/>
              <a:t>Batch usually involves static workflows (ingest data, store it, transform  it, and serve it)</a:t>
            </a:r>
          </a:p>
          <a:p>
            <a:r>
              <a:rPr lang="en-US" dirty="0"/>
              <a:t>Messages and streams are fluid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Ingestion can be nonlinear, with data being published, consumed, republished, and reconsumed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4610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Moving Data with Object Storage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/>
          </a:bodyPr>
          <a:lstStyle/>
          <a:p>
            <a:r>
              <a:rPr lang="en-US" dirty="0"/>
              <a:t>Object storage is a multitenant system in public clouds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is the most optimal and secure way to handle file exchange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supports storing massive amounts of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makes ideal for moving data in and out of data lakes, between teams, and transferring data between organizations</a:t>
            </a:r>
          </a:p>
          <a:p>
            <a:endParaRPr lang="en-US" dirty="0"/>
          </a:p>
          <a:p>
            <a:r>
              <a:rPr lang="en-US" dirty="0"/>
              <a:t>Can even provide short-term access to an object with a signed URL, giving a user temporary permission</a:t>
            </a:r>
          </a:p>
          <a:p>
            <a:endParaRPr lang="en-US" dirty="0"/>
          </a:p>
          <a:p>
            <a:r>
              <a:rPr lang="en-US" dirty="0"/>
              <a:t>Public cloud storage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implements the latest security standards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has a robust track record of scalability and reliability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accepts files of arbitrary types and sizes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and provides high-performance data movement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4521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Databases and File Export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Source database systems provides file export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Export involves large data scans that significantly load the database for many transactional systems</a:t>
            </a:r>
          </a:p>
          <a:p>
            <a:endParaRPr lang="en-US" dirty="0"/>
          </a:p>
          <a:p>
            <a:r>
              <a:rPr lang="en-US" dirty="0"/>
              <a:t>Source system engineers must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assess when these scans can be run without affecting application performance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might opt for a strategy to mitigate the load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break export queries into smaller exports by querying over key ranges or one partition at a time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use a read replica to reduce load</a:t>
            </a:r>
          </a:p>
          <a:p>
            <a:endParaRPr lang="en-US" dirty="0"/>
          </a:p>
          <a:p>
            <a:r>
              <a:rPr lang="en-US" dirty="0"/>
              <a:t>Major cloud data warehouses are highly optimized for direct file export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Snowflake</a:t>
            </a:r>
            <a:r>
              <a:rPr lang="en-US" dirty="0"/>
              <a:t>, </a:t>
            </a:r>
            <a:r>
              <a:rPr lang="en-US" dirty="0" err="1"/>
              <a:t>BigQuery</a:t>
            </a:r>
            <a:r>
              <a:rPr lang="en-US" dirty="0"/>
              <a:t>, Redshift, and others support direct export to object storage in various formats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3181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3207</TotalTime>
  <Words>1861</Words>
  <Application>Microsoft Office PowerPoint</Application>
  <PresentationFormat>Widescreen</PresentationFormat>
  <Paragraphs>196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Ways to Ingest Data</vt:lpstr>
      <vt:lpstr>Direct Database Connection</vt:lpstr>
      <vt:lpstr>Change data capture (CDC)</vt:lpstr>
      <vt:lpstr>Change data capture (CDC) 2</vt:lpstr>
      <vt:lpstr>APIs</vt:lpstr>
      <vt:lpstr>APIs</vt:lpstr>
      <vt:lpstr>Message Queues and Event-Streaming Platforms</vt:lpstr>
      <vt:lpstr>Moving Data with Object Storage</vt:lpstr>
      <vt:lpstr>Databases and File Export</vt:lpstr>
      <vt:lpstr>Shell, SSH, SFTP and SCP</vt:lpstr>
      <vt:lpstr>Webhooks</vt:lpstr>
      <vt:lpstr>Other ways 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242</cp:revision>
  <dcterms:created xsi:type="dcterms:W3CDTF">2018-10-16T06:13:57Z</dcterms:created>
  <dcterms:modified xsi:type="dcterms:W3CDTF">2023-07-01T01:43:05Z</dcterms:modified>
</cp:coreProperties>
</file>

<file path=docProps/thumbnail.jpeg>
</file>